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7" r:id="rId3"/>
    <p:sldId id="261" r:id="rId4"/>
    <p:sldId id="286" r:id="rId5"/>
    <p:sldId id="284" r:id="rId6"/>
    <p:sldId id="289" r:id="rId7"/>
    <p:sldId id="283" r:id="rId8"/>
    <p:sldId id="290" r:id="rId9"/>
    <p:sldId id="291" r:id="rId10"/>
    <p:sldId id="292" r:id="rId11"/>
    <p:sldId id="293" r:id="rId12"/>
    <p:sldId id="294" r:id="rId13"/>
    <p:sldId id="287" r:id="rId14"/>
    <p:sldId id="295" r:id="rId15"/>
    <p:sldId id="280" r:id="rId16"/>
    <p:sldId id="307" r:id="rId17"/>
    <p:sldId id="274" r:id="rId18"/>
    <p:sldId id="275" r:id="rId19"/>
    <p:sldId id="296" r:id="rId20"/>
    <p:sldId id="276" r:id="rId21"/>
    <p:sldId id="297" r:id="rId22"/>
    <p:sldId id="298" r:id="rId23"/>
    <p:sldId id="299" r:id="rId24"/>
    <p:sldId id="300" r:id="rId25"/>
    <p:sldId id="301" r:id="rId26"/>
    <p:sldId id="303" r:id="rId27"/>
    <p:sldId id="305" r:id="rId28"/>
    <p:sldId id="281" r:id="rId29"/>
    <p:sldId id="306" r:id="rId30"/>
    <p:sldId id="304" r:id="rId31"/>
  </p:sldIdLst>
  <p:sldSz cx="12188825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21">
          <p15:clr>
            <a:srgbClr val="A4A3A4"/>
          </p15:clr>
        </p15:guide>
        <p15:guide id="3" orient="horz" pos="1035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2784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719">
          <p15:clr>
            <a:srgbClr val="A4A3A4"/>
          </p15:clr>
        </p15:guide>
        <p15:guide id="11" pos="6959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720" y="-78"/>
      </p:cViewPr>
      <p:guideLst>
        <p:guide orient="horz" pos="2160"/>
        <p:guide orient="horz" pos="921"/>
        <p:guide orient="horz" pos="1035"/>
        <p:guide orient="horz" pos="3888"/>
        <p:guide orient="horz" pos="2784"/>
        <p:guide orient="horz" pos="432"/>
        <p:guide orient="horz" pos="3648"/>
        <p:guide pos="959"/>
        <p:guide pos="6719"/>
        <p:guide pos="719"/>
        <p:guide pos="69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20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259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325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639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547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487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322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100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тернативный 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260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188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59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233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626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443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429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11" Type="http://schemas.openxmlformats.org/officeDocument/2006/relationships/image" Target="../media/image5.jpeg"/><Relationship Id="rId5" Type="http://schemas.openxmlformats.org/officeDocument/2006/relationships/slide" Target="slide11.xml"/><Relationship Id="rId10" Type="http://schemas.openxmlformats.org/officeDocument/2006/relationships/image" Target="../media/image6.jpeg"/><Relationship Id="rId4" Type="http://schemas.openxmlformats.org/officeDocument/2006/relationships/slide" Target="slide5.xml"/><Relationship Id="rId9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2;&#1072;&#1096;&#1072;\Desktop\&#1050;&#1077;&#1081;&#1090;&#1077;&#1088;&#1080;&#1085;&#1075;%20&#1055;&#1072;&#1088;&#1072;&#1076;&#1080;&#1079;\PARADISE%20FOOD%20ART%20SHOW,%20&#1076;&#1077;&#1082;&#1072;&#1073;&#1088;&#1100;%202012.mp4" TargetMode="Externa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channel/UC0zcUTSR3pyv5wCK244CqvA/videos" TargetMode="External"/><Relationship Id="rId2" Type="http://schemas.openxmlformats.org/officeDocument/2006/relationships/hyperlink" Target="http://www.paradise-banket.ru/places/paradise-kejter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hyperlink" Target="mailto:b.h.paradise@mail.ru" TargetMode="External"/><Relationship Id="rId4" Type="http://schemas.openxmlformats.org/officeDocument/2006/relationships/hyperlink" Target="http://vk.com/paradise_ha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24798" y="5706882"/>
            <a:ext cx="9144000" cy="457200"/>
          </a:xfrm>
        </p:spPr>
        <p:txBody>
          <a:bodyPr/>
          <a:lstStyle/>
          <a:p>
            <a:r>
              <a:rPr lang="ru-RU" dirty="0" smtClean="0"/>
              <a:t>Как  организовать впечатляющее событие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25860" y="4724400"/>
            <a:ext cx="9793088" cy="94773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Кейтеринг:  сервис  с  доставкой</a:t>
            </a:r>
            <a:endParaRPr lang="ru-RU" sz="4800" b="1" dirty="0"/>
          </a:p>
        </p:txBody>
      </p:sp>
      <p:pic>
        <p:nvPicPr>
          <p:cNvPr id="23" name="Рисунок 22" descr="DSC_6196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tretch>
            <a:fillRect/>
          </a:stretch>
        </p:blipFill>
        <p:spPr>
          <a:xfrm>
            <a:off x="1634550" y="627261"/>
            <a:ext cx="2593571" cy="3894513"/>
          </a:xfrm>
        </p:spPr>
      </p:pic>
      <p:pic>
        <p:nvPicPr>
          <p:cNvPr id="25" name="Рисунок 24" descr="_MG_1173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29" name="Рисунок 28" descr="IMG_9093_новый размер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/>
          <a:stretch>
            <a:fillRect/>
          </a:stretch>
        </p:blipFill>
        <p:spPr>
          <a:xfrm>
            <a:off x="4787507" y="630684"/>
            <a:ext cx="2593571" cy="3890356"/>
          </a:xfrm>
        </p:spPr>
      </p:pic>
      <p:pic>
        <p:nvPicPr>
          <p:cNvPr id="7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47655" y="6093296"/>
            <a:ext cx="2141170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381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020" y="319088"/>
            <a:ext cx="810039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5. Какой опыт организации </a:t>
            </a:r>
            <a:r>
              <a:rPr lang="ru-RU" sz="2400" b="1" dirty="0" err="1" smtClean="0"/>
              <a:t>кейтеринговых</a:t>
            </a:r>
            <a:r>
              <a:rPr lang="ru-RU" sz="2400" b="1" dirty="0" smtClean="0"/>
              <a:t> мероприятий имеет  компания?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50262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Можно многое обещать и рассказать «на словах». Но!</a:t>
            </a:r>
          </a:p>
          <a:p>
            <a:r>
              <a:rPr lang="ru-RU" dirty="0" smtClean="0"/>
              <a:t>Если у </a:t>
            </a:r>
            <a:r>
              <a:rPr lang="ru-RU" dirty="0" err="1" smtClean="0"/>
              <a:t>кейтеринговой</a:t>
            </a:r>
            <a:r>
              <a:rPr lang="ru-RU" dirty="0" smtClean="0"/>
              <a:t> компании нет опыта обслуживания  масштабных мероприятий, а вас интересует именно такой формат?</a:t>
            </a:r>
          </a:p>
          <a:p>
            <a:r>
              <a:rPr lang="ru-RU" dirty="0" smtClean="0"/>
              <a:t>Если </a:t>
            </a:r>
            <a:r>
              <a:rPr lang="ru-RU" dirty="0" err="1" smtClean="0"/>
              <a:t>кейтеринговая</a:t>
            </a:r>
            <a:r>
              <a:rPr lang="ru-RU" dirty="0" smtClean="0"/>
              <a:t> компания  имеет опыт работы  только с не очень известными  фирмами, а Вы планируете  пригласить солидную и взыскательную публику?</a:t>
            </a:r>
          </a:p>
          <a:p>
            <a:r>
              <a:rPr lang="ru-RU" dirty="0" smtClean="0"/>
              <a:t>Если компания только теоретически (без подтверждения на собственном опыте) имеет представление о том, какие нюансы есть в организации разных форматов в </a:t>
            </a:r>
            <a:r>
              <a:rPr lang="ru-RU" dirty="0" err="1" smtClean="0"/>
              <a:t>кейтеринге</a:t>
            </a:r>
            <a:r>
              <a:rPr lang="ru-RU" dirty="0" smtClean="0"/>
              <a:t>, а Вы еще не определились – какой формат нужен именно Вам?</a:t>
            </a:r>
          </a:p>
          <a:p>
            <a:pPr>
              <a:buNone/>
            </a:pPr>
            <a:r>
              <a:rPr lang="ru-RU" dirty="0" smtClean="0"/>
              <a:t>То где гарантия того, что все пройдет безупречно и Ваши гости и Вы останетесь довольны?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 рискуйте  зря. </a:t>
            </a:r>
            <a:r>
              <a:rPr lang="ru-RU" b="1" dirty="0" smtClean="0"/>
              <a:t>Задайте вопросы </a:t>
            </a:r>
            <a:r>
              <a:rPr lang="ru-RU" dirty="0" smtClean="0"/>
              <a:t>о том, с кем уже сотрудничала компания и попросите рекомендации ее клиентов.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Img_0077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8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3296"/>
            <a:ext cx="2141170" cy="7647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4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Наши предложения по организации Вашего события</a:t>
            </a:r>
            <a:endParaRPr lang="ru-RU" sz="2800" b="1" dirty="0"/>
          </a:p>
        </p:txBody>
      </p:sp>
      <p:pic>
        <p:nvPicPr>
          <p:cNvPr id="11" name="Рисунок 10" descr="_MG_117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923212" y="4869160"/>
            <a:ext cx="3124201" cy="1303040"/>
          </a:xfrm>
        </p:spPr>
        <p:txBody>
          <a:bodyPr/>
          <a:lstStyle/>
          <a:p>
            <a:r>
              <a:rPr lang="ru-RU" dirty="0" smtClean="0"/>
              <a:t>Возможности  и преимущества  </a:t>
            </a:r>
            <a:r>
              <a:rPr lang="ru-RU" dirty="0" err="1" smtClean="0"/>
              <a:t>кейтеринговой</a:t>
            </a:r>
            <a:r>
              <a:rPr lang="ru-RU" dirty="0" smtClean="0"/>
              <a:t> компании  «</a:t>
            </a:r>
            <a:r>
              <a:rPr lang="en-US" dirty="0" smtClean="0"/>
              <a:t>PARADISE catering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82644" y="260648"/>
            <a:ext cx="2141170" cy="7647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КАК мы предлагаем взаимодействовать: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en-US" dirty="0" smtClean="0"/>
          </a:p>
          <a:p>
            <a:pPr marL="502920" lvl="0" indent="-457200">
              <a:buFont typeface="+mj-lt"/>
              <a:buAutoNum type="arabicPeriod"/>
            </a:pPr>
            <a:r>
              <a:rPr lang="ru-RU" b="1" dirty="0" smtClean="0"/>
              <a:t>Вы</a:t>
            </a:r>
            <a:r>
              <a:rPr lang="ru-RU" dirty="0" smtClean="0"/>
              <a:t> обозначаете повод события, основные условия (дата, количество гостей) и высказываете свои пожелания (по месту, меню, стилю и т.д.);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b="1" dirty="0" smtClean="0"/>
              <a:t>Мы</a:t>
            </a:r>
            <a:r>
              <a:rPr lang="ru-RU" dirty="0" smtClean="0"/>
              <a:t> готовим для Вас детализированное меню и   дизайн-концепцию (предлагаем стилистику: как будет украшено пространство, каким будет дизайн столов и блюд);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b="1" dirty="0" smtClean="0"/>
              <a:t>Совместно</a:t>
            </a:r>
            <a:r>
              <a:rPr lang="ru-RU" dirty="0" smtClean="0"/>
              <a:t> обсуждаем, уточняем, утверждаем все решения, тонкости и нюансы;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b="1" dirty="0" smtClean="0"/>
              <a:t>Вы</a:t>
            </a:r>
            <a:r>
              <a:rPr lang="ru-RU" dirty="0" smtClean="0"/>
              <a:t> – ждете события и наслаждаетесь впечатлениями. </a:t>
            </a:r>
            <a:r>
              <a:rPr lang="ru-RU" b="1" dirty="0" smtClean="0"/>
              <a:t>Мы</a:t>
            </a:r>
            <a:r>
              <a:rPr lang="ru-RU" dirty="0" smtClean="0"/>
              <a:t> – реализуем задуманное, хлопочем и контролируем процесс.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b="1" dirty="0" smtClean="0"/>
              <a:t>ВАЖНО! </a:t>
            </a:r>
            <a:r>
              <a:rPr lang="ru-RU" dirty="0" smtClean="0"/>
              <a:t>Мы предлагаем Вам </a:t>
            </a:r>
            <a:r>
              <a:rPr lang="ru-RU" dirty="0" err="1" smtClean="0"/>
              <a:t>тест-ланч</a:t>
            </a:r>
            <a:r>
              <a:rPr lang="ru-RU" dirty="0" smtClean="0"/>
              <a:t> перед событием – Вы сможете попробовать и оценить все блюда, которые будут  радовать Вас и Ваших гостей!</a:t>
            </a:r>
          </a:p>
          <a:p>
            <a:endParaRPr lang="ru-RU" dirty="0"/>
          </a:p>
        </p:txBody>
      </p:sp>
      <p:pic>
        <p:nvPicPr>
          <p:cNvPr id="5" name="Рисунок 4" descr="image-big-251975a8c0ac67c7b1172ae152e989aa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6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3296"/>
            <a:ext cx="2141170" cy="7647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4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020" y="319088"/>
            <a:ext cx="8784976" cy="733648"/>
          </a:xfrm>
        </p:spPr>
        <p:txBody>
          <a:bodyPr/>
          <a:lstStyle/>
          <a:p>
            <a:r>
              <a:rPr lang="ru-RU" b="1" dirty="0" smtClean="0"/>
              <a:t>Сколько стоит  отличный </a:t>
            </a:r>
            <a:r>
              <a:rPr lang="ru-RU" b="1" dirty="0" err="1" smtClean="0"/>
              <a:t>кейтеринг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1964" y="1268760"/>
            <a:ext cx="9505056" cy="55892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dirty="0" smtClean="0"/>
              <a:t>Несомненно, вопрос стоимости  очень важен при принятии решения о заказе </a:t>
            </a:r>
            <a:r>
              <a:rPr lang="ru-RU" sz="1400" dirty="0" err="1" smtClean="0"/>
              <a:t>кейтеринга</a:t>
            </a:r>
            <a:r>
              <a:rPr lang="ru-RU" sz="1400" dirty="0" smtClean="0"/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Конечно же – </a:t>
            </a:r>
            <a:r>
              <a:rPr lang="ru-RU" sz="1400" u="sng" dirty="0" smtClean="0"/>
              <a:t>окончательная стоимость зависит от множества факторов и всегда определяется индивидуально.  </a:t>
            </a:r>
          </a:p>
          <a:p>
            <a:pPr>
              <a:spcBef>
                <a:spcPts val="0"/>
              </a:spcBef>
              <a:buNone/>
            </a:pPr>
            <a:endParaRPr lang="ru-RU" sz="1000" dirty="0" smtClean="0"/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Но для того, чтобы Вы могли сориентироваться  в наших ценовых  рамках, мы предлагаем Вам  ОРИЕНТИРОВОЧНЫЕ  цены по различным форматам и услугам:</a:t>
            </a:r>
          </a:p>
          <a:p>
            <a:pPr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Банкет	</a:t>
            </a:r>
            <a:r>
              <a:rPr lang="ru-RU" sz="1600" dirty="0" smtClean="0"/>
              <a:t>						от  2 300 руб./чел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Фуршет классический  					</a:t>
            </a:r>
            <a:r>
              <a:rPr lang="ru-RU" sz="1600" dirty="0" smtClean="0"/>
              <a:t>от  1 200 руб./чел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Кофе-брейк</a:t>
            </a:r>
            <a:r>
              <a:rPr lang="ru-RU" sz="1600" dirty="0" smtClean="0"/>
              <a:t>						от      300 руб./чел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Барбекю</a:t>
            </a:r>
            <a:r>
              <a:rPr lang="ru-RU" sz="1600" dirty="0" smtClean="0"/>
              <a:t>							от 1 200 руб./чел	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Фуршет –</a:t>
            </a:r>
            <a:r>
              <a:rPr lang="en-US" sz="1600" b="1" dirty="0" smtClean="0"/>
              <a:t>Style</a:t>
            </a:r>
            <a:r>
              <a:rPr lang="ru-RU" sz="1600" b="1" dirty="0" smtClean="0"/>
              <a:t>:</a:t>
            </a:r>
            <a:r>
              <a:rPr lang="ru-RU" sz="1600" dirty="0" smtClean="0"/>
              <a:t>				   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стилизованный фуршет с элементами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 декора и оформления пространства				от 1 200 руб./чел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разработка декора и оформление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согласно концепции мероприятия: 				от 15 000 руб.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 </a:t>
            </a:r>
            <a:r>
              <a:rPr lang="en-US" sz="1600" b="1" dirty="0" smtClean="0"/>
              <a:t>Candy-Bar</a:t>
            </a:r>
            <a:r>
              <a:rPr lang="ru-RU" sz="1600" b="1" dirty="0" smtClean="0"/>
              <a:t> </a:t>
            </a:r>
            <a:r>
              <a:rPr lang="ru-RU" sz="1600" dirty="0" smtClean="0"/>
              <a:t>(сладкий стол)					от  10 000 руб.</a:t>
            </a:r>
          </a:p>
          <a:p>
            <a:pPr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ru-RU" sz="1600" u="sng" dirty="0" smtClean="0"/>
              <a:t>Дополнительные возможности и условия: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 smtClean="0"/>
              <a:t>Аренда оборудования/использование музыкального,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светового оборудования, проектора и экрана + работа </a:t>
            </a:r>
            <a:r>
              <a:rPr lang="ru-RU" sz="1600" dirty="0" err="1" smtClean="0"/>
              <a:t>свето</a:t>
            </a:r>
            <a:r>
              <a:rPr lang="ru-RU" sz="1600" dirty="0" smtClean="0"/>
              <a:t>- и звукорежиссёра 	20 000 руб.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 Пробковый сбор в случае использования собственного алкоголя 		                    50  руб./чел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Оформление: живыми цветами, шарами и/или текстилем 		                от 10 000 руб.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Аренда шатров (до 100 персон)  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600" dirty="0" smtClean="0"/>
              <a:t>Food-art-design</a:t>
            </a:r>
            <a:r>
              <a:rPr lang="ru-RU" sz="1600" dirty="0" smtClean="0"/>
              <a:t>							</a:t>
            </a:r>
            <a:r>
              <a:rPr lang="ru-RU" sz="1600" dirty="0" smtClean="0"/>
              <a:t>по договоренности</a:t>
            </a:r>
            <a:endParaRPr lang="ru-RU" sz="1600" dirty="0" smtClean="0"/>
          </a:p>
          <a:p>
            <a:pPr>
              <a:spcBef>
                <a:spcPts val="0"/>
              </a:spcBef>
            </a:pPr>
            <a:endParaRPr lang="ru-RU" sz="1600" dirty="0" smtClean="0"/>
          </a:p>
          <a:p>
            <a:pPr>
              <a:spcBef>
                <a:spcPts val="0"/>
              </a:spcBef>
              <a:buNone/>
            </a:pPr>
            <a:endParaRPr lang="ru-RU" sz="1600" dirty="0" smtClean="0"/>
          </a:p>
          <a:p>
            <a:pPr lvl="0"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spcBef>
                <a:spcPts val="0"/>
              </a:spcBef>
              <a:buNone/>
            </a:pPr>
            <a:endParaRPr lang="ru-RU" sz="1600" u="sng" dirty="0" smtClean="0"/>
          </a:p>
        </p:txBody>
      </p:sp>
      <p:pic>
        <p:nvPicPr>
          <p:cNvPr id="5" name="Рисунок 4" descr="IMG_8946_новый размер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3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093296"/>
            <a:ext cx="2141170" cy="7647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661640"/>
          </a:xfrm>
        </p:spPr>
        <p:txBody>
          <a:bodyPr/>
          <a:lstStyle/>
          <a:p>
            <a:r>
              <a:rPr lang="ru-RU" b="1" dirty="0" smtClean="0"/>
              <a:t>Эксклюзивное предложение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2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349996" y="1268761"/>
            <a:ext cx="8856984" cy="49034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Мы  единственные в г. Новосибирске предлагаем эксклюзивный вариант</a:t>
            </a:r>
            <a:r>
              <a:rPr lang="ru-RU" b="1" dirty="0" smtClean="0"/>
              <a:t>  оформления пространства, незабываемого шоу и создания потрясающих впечатлений </a:t>
            </a:r>
            <a:r>
              <a:rPr lang="ru-RU" dirty="0" smtClean="0"/>
              <a:t>– </a:t>
            </a:r>
            <a:r>
              <a:rPr lang="en-US" dirty="0" smtClean="0"/>
              <a:t>FOOD-ART-DESIGN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Сейчас </a:t>
            </a:r>
            <a:r>
              <a:rPr lang="ru-RU" b="1" dirty="0" smtClean="0"/>
              <a:t>так трудно чем-то удивить </a:t>
            </a:r>
            <a:r>
              <a:rPr lang="ru-RU" dirty="0" smtClean="0"/>
              <a:t>(особенно искушенную публику), поразить, привлечь внимание…  Если только не сделать что-то совсем необычное. </a:t>
            </a:r>
          </a:p>
          <a:p>
            <a:pPr>
              <a:buNone/>
            </a:pPr>
            <a:r>
              <a:rPr lang="ru-RU" dirty="0" smtClean="0"/>
              <a:t>Именно НЕОБЫЧНЫЕ, УДИВИТЕЛЬНЫЕ варианты  оформления пространства </a:t>
            </a:r>
            <a:r>
              <a:rPr lang="en-US" dirty="0" smtClean="0"/>
              <a:t>food-art</a:t>
            </a:r>
            <a:r>
              <a:rPr lang="ru-RU" dirty="0" smtClean="0"/>
              <a:t> </a:t>
            </a:r>
            <a:r>
              <a:rPr lang="ru-RU" dirty="0" smtClean="0"/>
              <a:t> объектами,  ПОТРЯСАЮЩЕЕ  </a:t>
            </a:r>
            <a:r>
              <a:rPr lang="en-US" dirty="0" smtClean="0"/>
              <a:t>food-art-show</a:t>
            </a:r>
            <a:r>
              <a:rPr lang="ru-RU" dirty="0" smtClean="0"/>
              <a:t>  мы предлагаем воплотить на Вашем событии.</a:t>
            </a:r>
          </a:p>
          <a:p>
            <a:pPr>
              <a:buNone/>
            </a:pPr>
            <a:r>
              <a:rPr lang="ru-RU" dirty="0" smtClean="0"/>
              <a:t> «Заставить»  гостей  рассматривать необычные объекты и гадать «из чего это сделано», приковать их внимание к красочному шоу, центральным «героем» которого является еда! Об этом будут говорить долго и не забудут никогда.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PARADISE-catering</a:t>
            </a:r>
            <a:r>
              <a:rPr lang="ru-RU" dirty="0" smtClean="0"/>
              <a:t>  </a:t>
            </a:r>
            <a:r>
              <a:rPr lang="ru-RU" dirty="0" smtClean="0"/>
              <a:t>является  генеральным эксклюзивным  партнером  </a:t>
            </a:r>
            <a:r>
              <a:rPr lang="en-US" dirty="0" smtClean="0"/>
              <a:t>FOOD ART PRODUCTION  </a:t>
            </a:r>
            <a:r>
              <a:rPr lang="en-US" dirty="0" err="1" smtClean="0"/>
              <a:t>Mukhametova</a:t>
            </a:r>
            <a:r>
              <a:rPr lang="en-US" dirty="0" smtClean="0"/>
              <a:t> </a:t>
            </a:r>
            <a:r>
              <a:rPr lang="en-US" dirty="0" err="1" smtClean="0"/>
              <a:t>Olesya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3" name="Содержимое 4" descr="Logo_FoodArtProduction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1989956" cy="1790960"/>
          </a:xfrm>
          <a:prstGeom prst="rect">
            <a:avLst/>
          </a:prstGeom>
        </p:spPr>
      </p:pic>
      <p:pic>
        <p:nvPicPr>
          <p:cNvPr id="21" name="Рисунок 20" descr="IMG_4171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t="4702" b="4702"/>
          <a:stretch>
            <a:fillRect/>
          </a:stretch>
        </p:blipFill>
        <p:spPr/>
      </p:pic>
      <p:pic>
        <p:nvPicPr>
          <p:cNvPr id="22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797152"/>
            <a:ext cx="1989956" cy="710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402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Объекты и модели от </a:t>
            </a:r>
            <a:endParaRPr lang="ru-RU" b="1" dirty="0"/>
          </a:p>
        </p:txBody>
      </p:sp>
      <p:pic>
        <p:nvPicPr>
          <p:cNvPr id="14" name="Содержимое 13" descr="IMG_4359_новый разме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09836" y="2564904"/>
            <a:ext cx="2489200" cy="3733800"/>
          </a:xfrm>
        </p:spPr>
      </p:pic>
      <p:pic>
        <p:nvPicPr>
          <p:cNvPr id="19" name="Содержимое 18" descr="IMG_4355_новый размер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74132" y="2564904"/>
            <a:ext cx="2489200" cy="3733800"/>
          </a:xfrm>
        </p:spPr>
      </p:pic>
      <p:pic>
        <p:nvPicPr>
          <p:cNvPr id="20" name="Содержимое 10" descr="IMG_42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8428" y="2564904"/>
            <a:ext cx="2489200" cy="3733800"/>
          </a:xfrm>
          <a:prstGeom prst="rect">
            <a:avLst/>
          </a:prstGeom>
        </p:spPr>
      </p:pic>
      <p:pic>
        <p:nvPicPr>
          <p:cNvPr id="21" name="Содержимое 4" descr="Logo_FoodArtProduction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6740" y="260648"/>
            <a:ext cx="1989956" cy="1790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_MG_1205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9" name="Рисунок 8" descr="_MG_8659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</a:t>
            </a:r>
            <a:r>
              <a:rPr lang="ru-RU" sz="4000" b="1" dirty="0" smtClean="0"/>
              <a:t>римеры </a:t>
            </a:r>
            <a:r>
              <a:rPr lang="ru-RU" sz="4000" b="1" dirty="0" smtClean="0"/>
              <a:t>наших работ</a:t>
            </a:r>
            <a:endParaRPr lang="ru-RU" sz="4000" b="1" dirty="0"/>
          </a:p>
        </p:txBody>
      </p:sp>
      <p:pic>
        <p:nvPicPr>
          <p:cNvPr id="11" name="Рисунок 10" descr="AfIhAJwZ8N4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4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" y="5733256"/>
            <a:ext cx="3149281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318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en-US" b="1" dirty="0" smtClean="0"/>
              <a:t>Candy-Bar</a:t>
            </a:r>
            <a:r>
              <a:rPr lang="ru-RU" b="1" dirty="0" smtClean="0"/>
              <a:t>:  </a:t>
            </a:r>
            <a:br>
              <a:rPr lang="ru-RU" b="1" dirty="0" smtClean="0"/>
            </a:br>
            <a:r>
              <a:rPr lang="ru-RU" dirty="0" smtClean="0"/>
              <a:t>стилизованное оформление сладкого стола </a:t>
            </a:r>
            <a:endParaRPr lang="ru-RU" dirty="0"/>
          </a:p>
        </p:txBody>
      </p:sp>
      <p:pic>
        <p:nvPicPr>
          <p:cNvPr id="7" name="Содержимое 6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053852" y="2348880"/>
            <a:ext cx="4479925" cy="3421205"/>
          </a:xfrm>
        </p:spPr>
      </p:pic>
      <p:pic>
        <p:nvPicPr>
          <p:cNvPr id="12" name="Содержимое 11" descr="DSC_620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878388" y="1772816"/>
            <a:ext cx="3013749" cy="4529137"/>
          </a:xfrm>
        </p:spPr>
      </p:pic>
      <p:sp>
        <p:nvSpPr>
          <p:cNvPr id="13" name="Прямоугольник 12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4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4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18748" y="1700808"/>
            <a:ext cx="2141170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676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en-US" b="1" dirty="0" smtClean="0"/>
              <a:t>Candy-Bar</a:t>
            </a:r>
            <a:r>
              <a:rPr lang="ru-RU" b="1" dirty="0" smtClean="0"/>
              <a:t>:  </a:t>
            </a:r>
            <a:br>
              <a:rPr lang="ru-RU" b="1" dirty="0" smtClean="0"/>
            </a:br>
            <a:r>
              <a:rPr lang="ru-RU" sz="2700" dirty="0" smtClean="0"/>
              <a:t>стилизованное оформление сладкого стола  для детей</a:t>
            </a:r>
            <a:endParaRPr lang="ru-RU" sz="27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2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4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18748" y="1700808"/>
            <a:ext cx="2141170" cy="764704"/>
          </a:xfrm>
          <a:prstGeom prst="rect">
            <a:avLst/>
          </a:prstGeom>
          <a:noFill/>
        </p:spPr>
      </p:pic>
      <p:pic>
        <p:nvPicPr>
          <p:cNvPr id="17" name="Содержимое 16" descr="img_0174-131-700-450-80.pn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1413892" y="1772816"/>
            <a:ext cx="6624736" cy="4416491"/>
          </a:xfrm>
        </p:spPr>
      </p:pic>
    </p:spTree>
    <p:extLst>
      <p:ext uri="{BB962C8B-B14F-4D97-AF65-F5344CB8AC3E}">
        <p14:creationId xmlns:p14="http://schemas.microsoft.com/office/powerpoint/2010/main" xmlns="" val="262676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Подача блюд </a:t>
            </a:r>
            <a:r>
              <a:rPr lang="ru-RU" dirty="0" smtClean="0"/>
              <a:t>в современной посуде от компании </a:t>
            </a:r>
            <a:r>
              <a:rPr lang="ru-RU" b="1" dirty="0" err="1" smtClean="0"/>
              <a:t>Duni</a:t>
            </a:r>
            <a:endParaRPr lang="ru-RU" b="1" dirty="0"/>
          </a:p>
        </p:txBody>
      </p:sp>
      <p:pic>
        <p:nvPicPr>
          <p:cNvPr id="13" name="Содержимое 12" descr="Amuse_buche_1_740x46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58308" y="4221088"/>
            <a:ext cx="3841243" cy="2387800"/>
          </a:xfrm>
        </p:spPr>
      </p:pic>
      <p:pic>
        <p:nvPicPr>
          <p:cNvPr id="12" name="Содержимое 11" descr="Amuse_buche_1_740x460_cradle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125860" y="1556791"/>
            <a:ext cx="3888432" cy="2417133"/>
          </a:xfrm>
        </p:spPr>
      </p:pic>
      <p:pic>
        <p:nvPicPr>
          <p:cNvPr id="1026" name="Picture 2" descr="C:\Users\Маша\Desktop\лучшие фото\для марии\Amuse_Bouche_03_740x4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97868" y="4221088"/>
            <a:ext cx="3821673" cy="2375635"/>
          </a:xfrm>
          <a:prstGeom prst="rect">
            <a:avLst/>
          </a:prstGeom>
          <a:noFill/>
        </p:spPr>
      </p:pic>
      <p:pic>
        <p:nvPicPr>
          <p:cNvPr id="1027" name="Picture 3" descr="C:\Users\Маша\Desktop\лучшие фото\для марии\_MG_12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58308" y="1556792"/>
            <a:ext cx="3888432" cy="241713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6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7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190756" y="1628800"/>
            <a:ext cx="2141170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927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996" y="319088"/>
            <a:ext cx="9073008" cy="589632"/>
          </a:xfrm>
        </p:spPr>
        <p:txBody>
          <a:bodyPr/>
          <a:lstStyle/>
          <a:p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2004" y="1052737"/>
            <a:ext cx="9073008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Право выбора всегда остается за Вами. Но владея профессиональными секретами, Вы сможете выбирать уверенно.</a:t>
            </a:r>
          </a:p>
          <a:p>
            <a:pPr>
              <a:buNone/>
            </a:pPr>
            <a:r>
              <a:rPr lang="ru-RU" i="1" dirty="0" smtClean="0"/>
              <a:t>Мы предлагаем Вам посмотреть всю презентацию, но если Вы хотите – можете прямо сейчас  перейти к  наиболее интересующей  теме:</a:t>
            </a:r>
          </a:p>
          <a:p>
            <a:pPr marL="502920" indent="-457200">
              <a:buAutoNum type="arabicPeriod"/>
            </a:pPr>
            <a:r>
              <a:rPr lang="ru-RU" dirty="0" smtClean="0">
                <a:hlinkClick r:id="rId2" action="ppaction://hlinksldjump"/>
              </a:rPr>
              <a:t>Что такое </a:t>
            </a:r>
            <a:r>
              <a:rPr lang="ru-RU" dirty="0" err="1" smtClean="0">
                <a:hlinkClick r:id="rId2" action="ppaction://hlinksldjump"/>
              </a:rPr>
              <a:t>кейтеринг</a:t>
            </a:r>
            <a:r>
              <a:rPr lang="ru-RU" dirty="0" smtClean="0">
                <a:hlinkClick r:id="rId2" action="ppaction://hlinksldjump"/>
              </a:rPr>
              <a:t> и когда он </a:t>
            </a:r>
            <a:r>
              <a:rPr lang="ru-RU" dirty="0" smtClean="0">
                <a:hlinkClick r:id="rId2" action="ppaction://hlinksldjump"/>
              </a:rPr>
              <a:t>нужен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 smtClean="0">
                <a:hlinkClick r:id="rId3" action="ppaction://hlinksldjump"/>
              </a:rPr>
              <a:t>5 причин заказать </a:t>
            </a:r>
            <a:r>
              <a:rPr lang="ru-RU" dirty="0" err="1" smtClean="0">
                <a:hlinkClick r:id="rId3" action="ppaction://hlinksldjump"/>
              </a:rPr>
              <a:t>кейтеринг</a:t>
            </a:r>
            <a:r>
              <a:rPr lang="ru-RU" dirty="0" smtClean="0">
                <a:hlinkClick r:id="rId3" action="ppaction://hlinksldjump"/>
              </a:rPr>
              <a:t> на свое событие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 smtClean="0">
                <a:hlinkClick r:id="rId4" action="ppaction://hlinksldjump"/>
              </a:rPr>
              <a:t>Что важно учесть при организации </a:t>
            </a:r>
            <a:r>
              <a:rPr lang="ru-RU" dirty="0" err="1" smtClean="0">
                <a:hlinkClick r:id="rId4" action="ppaction://hlinksldjump"/>
              </a:rPr>
              <a:t>кейтеринга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 smtClean="0">
                <a:hlinkClick r:id="rId5" action="ppaction://hlinksldjump"/>
              </a:rPr>
              <a:t>Наши предложения по организации Вашего события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 smtClean="0">
                <a:hlinkClick r:id="rId6" action="ppaction://hlinksldjump"/>
              </a:rPr>
              <a:t>Эксклюзивное предложение</a:t>
            </a:r>
            <a:r>
              <a:rPr lang="ru-RU" dirty="0" smtClean="0"/>
              <a:t>: </a:t>
            </a:r>
            <a:r>
              <a:rPr lang="en-US" dirty="0" smtClean="0"/>
              <a:t>FOOD-ART-DESIGN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 smtClean="0">
                <a:hlinkClick r:id="rId7" action="ppaction://hlinksldjump"/>
              </a:rPr>
              <a:t>Фото-примеры наших работ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 smtClean="0">
                <a:hlinkClick r:id="rId8" action="ppaction://hlinksldjump"/>
              </a:rPr>
              <a:t>Замечательные клиенты </a:t>
            </a:r>
            <a:r>
              <a:rPr lang="en-US" dirty="0" smtClean="0">
                <a:hlinkClick r:id="rId8" action="ppaction://hlinksldjump"/>
              </a:rPr>
              <a:t>Paradise – </a:t>
            </a:r>
            <a:r>
              <a:rPr lang="en-US" dirty="0" err="1" smtClean="0">
                <a:hlinkClick r:id="rId8" action="ppaction://hlinksldjump"/>
              </a:rPr>
              <a:t>cataring</a:t>
            </a:r>
            <a:endParaRPr lang="en-US" dirty="0" smtClean="0"/>
          </a:p>
          <a:p>
            <a:pPr marL="502920" indent="-457200">
              <a:buAutoNum type="arabicPeriod"/>
            </a:pPr>
            <a:r>
              <a:rPr lang="ru-RU" dirty="0" smtClean="0">
                <a:hlinkClick r:id="rId9" action="ppaction://hlinksldjump"/>
              </a:rPr>
              <a:t>Наши контакты</a:t>
            </a:r>
            <a:endParaRPr lang="ru-RU" dirty="0"/>
          </a:p>
        </p:txBody>
      </p:sp>
      <p:pic>
        <p:nvPicPr>
          <p:cNvPr id="11" name="Рисунок 10" descr="km_aRP4_agE.jpg"/>
          <p:cNvPicPr>
            <a:picLocks noGrp="1" noChangeAspect="1"/>
          </p:cNvPicPr>
          <p:nvPr>
            <p:ph type="pic" sz="quarter" idx="13"/>
          </p:nvPr>
        </p:nvPicPr>
        <p:blipFill>
          <a:blip r:embed="rId10" cstate="email"/>
          <a:srcRect/>
          <a:stretch>
            <a:fillRect/>
          </a:stretch>
        </p:blipFill>
        <p:spPr/>
      </p:pic>
      <p:pic>
        <p:nvPicPr>
          <p:cNvPr id="13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6093296"/>
            <a:ext cx="2141170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134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2800" b="1" dirty="0" smtClean="0"/>
              <a:t>Автосалон </a:t>
            </a:r>
            <a:r>
              <a:rPr lang="ru-RU" sz="2800" b="1" dirty="0" err="1" smtClean="0"/>
              <a:t>Mercedes-Benz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ru-RU" sz="2800" dirty="0" smtClean="0"/>
              <a:t>презентация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GL-Class</a:t>
            </a:r>
            <a:r>
              <a:rPr lang="ru-RU" sz="2800" b="1" dirty="0" smtClean="0"/>
              <a:t>, </a:t>
            </a:r>
            <a:r>
              <a:rPr lang="ru-RU" sz="2800" dirty="0" smtClean="0"/>
              <a:t>фуршет для гостей.</a:t>
            </a:r>
            <a:endParaRPr lang="ru-RU" sz="2800" dirty="0"/>
          </a:p>
        </p:txBody>
      </p:sp>
      <p:pic>
        <p:nvPicPr>
          <p:cNvPr id="11" name="Содержимое 10" descr="_MG_120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6186488" y="2414323"/>
            <a:ext cx="4479925" cy="2986617"/>
          </a:xfrm>
        </p:spPr>
      </p:pic>
      <p:sp>
        <p:nvSpPr>
          <p:cNvPr id="13" name="Прямоугольник 12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3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5" name="Содержимое 14" descr="Img_0044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1197868" y="2420888"/>
            <a:ext cx="4479925" cy="2986617"/>
          </a:xfrm>
        </p:spPr>
      </p:pic>
    </p:spTree>
    <p:extLst>
      <p:ext uri="{BB962C8B-B14F-4D97-AF65-F5344CB8AC3E}">
        <p14:creationId xmlns:p14="http://schemas.microsoft.com/office/powerpoint/2010/main" xmlns="" val="262676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Кофе-брейк: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оформление стола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2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Oj-Fm-LRvKM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522413" y="2413087"/>
            <a:ext cx="4479925" cy="2989089"/>
          </a:xfrm>
        </p:spPr>
      </p:pic>
      <p:pic>
        <p:nvPicPr>
          <p:cNvPr id="9" name="Содержимое 8" descr="ZtC7dSTRvts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6186488" y="2413087"/>
            <a:ext cx="4479925" cy="2989089"/>
          </a:xfrm>
        </p:spPr>
      </p:pic>
      <p:pic>
        <p:nvPicPr>
          <p:cNvPr id="6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9836" y="6093296"/>
            <a:ext cx="2141170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676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Фуршет: </a:t>
            </a:r>
            <a:r>
              <a:rPr lang="ru-RU" dirty="0" smtClean="0"/>
              <a:t>примеры оформления столов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2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5H9wX0NPgSc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522413" y="2413087"/>
            <a:ext cx="4479925" cy="2989089"/>
          </a:xfrm>
        </p:spPr>
      </p:pic>
      <p:pic>
        <p:nvPicPr>
          <p:cNvPr id="11" name="Содержимое 10" descr="DSC_6353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6857404" y="1643063"/>
            <a:ext cx="3138092" cy="4529137"/>
          </a:xfrm>
        </p:spPr>
      </p:pic>
      <p:pic>
        <p:nvPicPr>
          <p:cNvPr id="6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9836" y="6093296"/>
            <a:ext cx="2141170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676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Фуршет: </a:t>
            </a:r>
            <a:r>
              <a:rPr lang="ru-RU" dirty="0" smtClean="0"/>
              <a:t>примеры оформления столов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2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4" name="Содержимое 13" descr="IMG_9136_новый размер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186488" y="2414323"/>
            <a:ext cx="4479925" cy="2986617"/>
          </a:xfrm>
        </p:spPr>
      </p:pic>
      <p:pic>
        <p:nvPicPr>
          <p:cNvPr id="12" name="Содержимое 11" descr="Img_0017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1522413" y="2414323"/>
            <a:ext cx="4479925" cy="2986617"/>
          </a:xfrm>
        </p:spPr>
      </p:pic>
      <p:pic>
        <p:nvPicPr>
          <p:cNvPr id="6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9836" y="6093296"/>
            <a:ext cx="2141170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676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Фуршет: </a:t>
            </a:r>
            <a:r>
              <a:rPr lang="ru-RU" dirty="0" smtClean="0"/>
              <a:t>примеры оформления столов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2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img_0155-124-700-450-80.pn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522413" y="2414323"/>
            <a:ext cx="4479925" cy="2986617"/>
          </a:xfrm>
        </p:spPr>
      </p:pic>
      <p:pic>
        <p:nvPicPr>
          <p:cNvPr id="9" name="Содержимое 8" descr="img_0158-126-700-450-80.pn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6186488" y="2414323"/>
            <a:ext cx="4479925" cy="2986617"/>
          </a:xfrm>
        </p:spPr>
      </p:pic>
      <p:pic>
        <p:nvPicPr>
          <p:cNvPr id="6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9836" y="6093296"/>
            <a:ext cx="2141170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676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Фуршет: </a:t>
            </a:r>
            <a:r>
              <a:rPr lang="ru-RU" dirty="0" smtClean="0"/>
              <a:t>примеры оформления столов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2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_MG_130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522413" y="2414323"/>
            <a:ext cx="4479925" cy="2986617"/>
          </a:xfrm>
        </p:spPr>
      </p:pic>
      <p:pic>
        <p:nvPicPr>
          <p:cNvPr id="14" name="Содержимое 13" descr="img_134_новый размер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6186488" y="2414323"/>
            <a:ext cx="4479925" cy="2986617"/>
          </a:xfrm>
        </p:spPr>
      </p:pic>
      <p:pic>
        <p:nvPicPr>
          <p:cNvPr id="6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9836" y="6093296"/>
            <a:ext cx="2141170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676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25860" y="5445224"/>
            <a:ext cx="10153128" cy="10870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Пример реализации  проекта  </a:t>
            </a:r>
            <a:r>
              <a:rPr lang="en-US" b="1" dirty="0" smtClean="0"/>
              <a:t>food-art-show</a:t>
            </a:r>
            <a:r>
              <a:rPr lang="ru-RU" dirty="0" smtClean="0"/>
              <a:t> на 5-ти </a:t>
            </a:r>
            <a:r>
              <a:rPr lang="ru-RU" dirty="0" err="1" smtClean="0"/>
              <a:t>летие</a:t>
            </a:r>
            <a:r>
              <a:rPr lang="ru-RU" dirty="0" smtClean="0"/>
              <a:t>  Банкет-Холла </a:t>
            </a:r>
            <a:r>
              <a:rPr lang="en-US" dirty="0" smtClean="0"/>
              <a:t> PARADISE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ARADISE FOOD ART SHOW, декабрь 2012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070076" y="620688"/>
            <a:ext cx="5400600" cy="4050450"/>
          </a:xfrm>
          <a:prstGeom prst="rect">
            <a:avLst/>
          </a:prstGeom>
        </p:spPr>
      </p:pic>
      <p:pic>
        <p:nvPicPr>
          <p:cNvPr id="6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9836" y="6093296"/>
            <a:ext cx="2141170" cy="7647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5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4572" y="1643063"/>
            <a:ext cx="3744416" cy="2776537"/>
          </a:xfrm>
        </p:spPr>
        <p:txBody>
          <a:bodyPr/>
          <a:lstStyle/>
          <a:p>
            <a:r>
              <a:rPr lang="ru-RU" b="1" dirty="0" smtClean="0"/>
              <a:t>Наши замечательные клиенты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6580" y="4423913"/>
            <a:ext cx="3440833" cy="174828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x_d83e36f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7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4186" y="260648"/>
            <a:ext cx="3629201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304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81844" y="319088"/>
            <a:ext cx="9684570" cy="1143000"/>
          </a:xfrm>
        </p:spPr>
        <p:txBody>
          <a:bodyPr/>
          <a:lstStyle/>
          <a:p>
            <a:pPr algn="ctr"/>
            <a:r>
              <a:rPr lang="ru-RU" dirty="0" smtClean="0"/>
              <a:t>Некоторые наши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корпоративные клиенты в 2012 году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606580" y="2420888"/>
            <a:ext cx="2987822" cy="792088"/>
          </a:xfrm>
        </p:spPr>
        <p:txBody>
          <a:bodyPr/>
          <a:lstStyle/>
          <a:p>
            <a:pPr>
              <a:buNone/>
            </a:pPr>
            <a:r>
              <a:rPr lang="ru-RU" sz="3600" b="1" dirty="0" err="1" smtClean="0"/>
              <a:t>НГАТОиБ</a:t>
            </a:r>
            <a:endParaRPr lang="ru-RU" sz="36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Маша\Desktop\лучшие фото\get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3852" y="1700808"/>
            <a:ext cx="2265039" cy="1698779"/>
          </a:xfrm>
          <a:prstGeom prst="rect">
            <a:avLst/>
          </a:prstGeom>
          <a:noFill/>
        </p:spPr>
      </p:pic>
      <p:pic>
        <p:nvPicPr>
          <p:cNvPr id="1027" name="Picture 3" descr="C:\Users\Маша\Desktop\лучшие фото\i (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97868" y="3573016"/>
            <a:ext cx="1962150" cy="1428750"/>
          </a:xfrm>
          <a:prstGeom prst="rect">
            <a:avLst/>
          </a:prstGeom>
          <a:noFill/>
        </p:spPr>
      </p:pic>
      <p:pic>
        <p:nvPicPr>
          <p:cNvPr id="1028" name="Picture 4" descr="C:\Users\Маша\Desktop\лучшие фото\i (4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97868" y="5373216"/>
            <a:ext cx="1944216" cy="1092256"/>
          </a:xfrm>
          <a:prstGeom prst="rect">
            <a:avLst/>
          </a:prstGeom>
          <a:noFill/>
        </p:spPr>
      </p:pic>
      <p:pic>
        <p:nvPicPr>
          <p:cNvPr id="1029" name="Picture 5" descr="C:\Users\Маша\Desktop\лучшие фото\i (7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66220" y="2060848"/>
            <a:ext cx="2269680" cy="1112143"/>
          </a:xfrm>
          <a:prstGeom prst="rect">
            <a:avLst/>
          </a:prstGeom>
          <a:noFill/>
        </p:spPr>
      </p:pic>
      <p:pic>
        <p:nvPicPr>
          <p:cNvPr id="1030" name="Picture 6" descr="C:\Users\Маша\Desktop\лучшие фото\i (8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06580" y="3789040"/>
            <a:ext cx="3096344" cy="1059638"/>
          </a:xfrm>
          <a:prstGeom prst="rect">
            <a:avLst/>
          </a:prstGeom>
          <a:noFill/>
        </p:spPr>
      </p:pic>
      <p:pic>
        <p:nvPicPr>
          <p:cNvPr id="1031" name="Picture 7" descr="C:\Users\Маша\Desktop\лучшие фото\i (6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22204" y="3645024"/>
            <a:ext cx="2798711" cy="1584176"/>
          </a:xfrm>
          <a:prstGeom prst="rect">
            <a:avLst/>
          </a:prstGeom>
          <a:noFill/>
        </p:spPr>
      </p:pic>
      <p:pic>
        <p:nvPicPr>
          <p:cNvPr id="1032" name="Picture 8" descr="C:\Users\Маша\Desktop\лучшие фото\i (9)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50196" y="5085184"/>
            <a:ext cx="2857500" cy="1428750"/>
          </a:xfrm>
          <a:prstGeom prst="rect">
            <a:avLst/>
          </a:prstGeom>
          <a:noFill/>
        </p:spPr>
      </p:pic>
      <p:pic>
        <p:nvPicPr>
          <p:cNvPr id="1033" name="Picture 9" descr="C:\Users\Маша\Desktop\лучшие фото\170-logo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966620" y="5373216"/>
            <a:ext cx="3286125" cy="933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9836" y="319088"/>
            <a:ext cx="9756578" cy="1143000"/>
          </a:xfrm>
        </p:spPr>
        <p:txBody>
          <a:bodyPr/>
          <a:lstStyle/>
          <a:p>
            <a:r>
              <a:rPr lang="ru-RU" b="1" dirty="0" smtClean="0"/>
              <a:t>Наши контакты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09836" y="1643063"/>
            <a:ext cx="9756578" cy="488228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Сайт:   </a:t>
            </a:r>
            <a:r>
              <a:rPr lang="en-US" dirty="0" smtClean="0">
                <a:hlinkClick r:id="rId2"/>
              </a:rPr>
              <a:t>http://www.paradise-banket.ru/places/paradise-kejtering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Канал на </a:t>
            </a:r>
            <a:r>
              <a:rPr lang="en-US" b="1" dirty="0" smtClean="0"/>
              <a:t>YOUTUBE</a:t>
            </a:r>
            <a:r>
              <a:rPr lang="ru-RU" b="1" dirty="0" smtClean="0"/>
              <a:t>:</a:t>
            </a:r>
            <a:r>
              <a:rPr lang="en-US" b="1" dirty="0" smtClean="0"/>
              <a:t> </a:t>
            </a:r>
            <a:r>
              <a:rPr lang="en-US" dirty="0" smtClean="0">
                <a:hlinkClick r:id="rId3"/>
              </a:rPr>
              <a:t>http://www.youtube.com/channel/UC0zcUTSR3pyv5wCK244CqvA/videos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Группа </a:t>
            </a:r>
            <a:r>
              <a:rPr lang="ru-RU" b="1" dirty="0" err="1" smtClean="0"/>
              <a:t>Вконтакте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en-US" dirty="0" smtClean="0">
                <a:hlinkClick r:id="rId4"/>
              </a:rPr>
              <a:t>vk.com/</a:t>
            </a:r>
            <a:r>
              <a:rPr lang="en-US" dirty="0" err="1" smtClean="0">
                <a:hlinkClick r:id="rId4"/>
              </a:rPr>
              <a:t>paradise_hall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Адрес:  </a:t>
            </a:r>
            <a:r>
              <a:rPr lang="ru-RU" dirty="0" smtClean="0"/>
              <a:t>г. Новосибирск, ул. </a:t>
            </a:r>
            <a:r>
              <a:rPr lang="ru-RU" dirty="0" err="1" smtClean="0"/>
              <a:t>Ядринцевская</a:t>
            </a:r>
            <a:r>
              <a:rPr lang="ru-RU" dirty="0" smtClean="0"/>
              <a:t>, 14</a:t>
            </a:r>
          </a:p>
          <a:p>
            <a:pPr>
              <a:buNone/>
            </a:pPr>
            <a:r>
              <a:rPr lang="ru-RU" b="1" dirty="0" smtClean="0"/>
              <a:t>Телефон: </a:t>
            </a:r>
            <a:r>
              <a:rPr lang="ru-RU" dirty="0" smtClean="0"/>
              <a:t>(383) 222-15-87</a:t>
            </a:r>
          </a:p>
          <a:p>
            <a:pPr>
              <a:buNone/>
            </a:pPr>
            <a:r>
              <a:rPr lang="ru-RU" b="1" dirty="0" err="1" smtClean="0"/>
              <a:t>e-mail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err="1" smtClean="0">
                <a:hlinkClick r:id="rId5"/>
              </a:rPr>
              <a:t>b.h.paradise@mail.ru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Звоните, пишите, приходите – мы сделаем Ваше событие незабываемым!</a:t>
            </a:r>
            <a:endParaRPr lang="ru-RU" b="1" dirty="0"/>
          </a:p>
        </p:txBody>
      </p:sp>
      <p:pic>
        <p:nvPicPr>
          <p:cNvPr id="7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50596" y="332656"/>
            <a:ext cx="3456384" cy="12344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996" y="319088"/>
            <a:ext cx="9073008" cy="1204912"/>
          </a:xfrm>
        </p:spPr>
        <p:txBody>
          <a:bodyPr/>
          <a:lstStyle/>
          <a:p>
            <a:r>
              <a:rPr lang="ru-RU" b="1" dirty="0" smtClean="0"/>
              <a:t>Что такое КЕЙТЕРИНГ и когда он нужен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2004" y="1643063"/>
            <a:ext cx="9073008" cy="50262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Кейтеринг</a:t>
            </a:r>
            <a:r>
              <a:rPr lang="ru-RU" dirty="0" smtClean="0"/>
              <a:t> – это современное направление по организации выездных мероприятий на разных площадках города  и местах природы вне зависимости от времени года и температуры за окном.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Когда нужен </a:t>
            </a:r>
            <a:r>
              <a:rPr lang="ru-RU" b="1" i="1" dirty="0" err="1" smtClean="0"/>
              <a:t>кейтеринг</a:t>
            </a:r>
            <a:r>
              <a:rPr lang="ru-RU" b="1" i="1" dirty="0" smtClean="0"/>
              <a:t>:</a:t>
            </a:r>
          </a:p>
          <a:p>
            <a:pPr>
              <a:buNone/>
            </a:pPr>
            <a:r>
              <a:rPr lang="ru-RU" dirty="0" smtClean="0"/>
              <a:t>Если для Вашей компании или для Вас лично  актуальны такие поводы как:</a:t>
            </a:r>
          </a:p>
          <a:p>
            <a:pPr>
              <a:buNone/>
            </a:pPr>
            <a:endParaRPr lang="ru-RU" sz="900" dirty="0" smtClean="0"/>
          </a:p>
          <a:p>
            <a:pPr lvl="0">
              <a:spcBef>
                <a:spcPts val="0"/>
              </a:spcBef>
            </a:pPr>
            <a:r>
              <a:rPr lang="ru-RU" dirty="0" smtClean="0"/>
              <a:t>Корпоративное мероприятие (значимые даты, слет регионов, и т.п.);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Презентации, выставки; 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Открытие нового салона, филиала, магазина и т.п.;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Конференции, семинары, форумы;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Вечеринка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Большое торжество (юбилей, свадьба, выпускной вечер детей);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Важный прием с большим количеством гостей;</a:t>
            </a:r>
          </a:p>
          <a:p>
            <a:pPr>
              <a:buNone/>
            </a:pPr>
            <a:r>
              <a:rPr lang="ru-RU" dirty="0" smtClean="0"/>
              <a:t>и  Вам необходимо провести это мероприятие на высоком уровне.</a:t>
            </a:r>
            <a:endParaRPr lang="ru-RU" dirty="0"/>
          </a:p>
        </p:txBody>
      </p:sp>
      <p:pic>
        <p:nvPicPr>
          <p:cNvPr id="7" name="Рисунок 6" descr="Amuse_Bouche_03_740x460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3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093296"/>
            <a:ext cx="2141170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134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004" y="319088"/>
            <a:ext cx="8856984" cy="1143000"/>
          </a:xfrm>
        </p:spPr>
        <p:txBody>
          <a:bodyPr/>
          <a:lstStyle/>
          <a:p>
            <a:pPr algn="ctr"/>
            <a:r>
              <a:rPr lang="ru-RU" b="1" dirty="0" smtClean="0"/>
              <a:t>5 причин  заказать </a:t>
            </a:r>
            <a:br>
              <a:rPr lang="ru-RU" b="1" dirty="0" smtClean="0"/>
            </a:br>
            <a:r>
              <a:rPr lang="ru-RU" b="1" dirty="0" err="1" smtClean="0"/>
              <a:t>кейтеринг</a:t>
            </a:r>
            <a:r>
              <a:rPr lang="ru-RU" b="1" dirty="0" smtClean="0"/>
              <a:t> на свое событие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 smtClean="0"/>
              <a:t>Решить вопрос  с  </a:t>
            </a:r>
            <a:r>
              <a:rPr lang="ru-RU" b="1" dirty="0" smtClean="0"/>
              <a:t>угощениями  для  гостей;</a:t>
            </a:r>
          </a:p>
          <a:p>
            <a:pPr marL="502920" indent="-457200">
              <a:buAutoNum type="arabicPeriod"/>
            </a:pPr>
            <a:r>
              <a:rPr lang="ru-RU" dirty="0" smtClean="0"/>
              <a:t>Переложить все </a:t>
            </a:r>
            <a:r>
              <a:rPr lang="ru-RU" b="1" dirty="0" smtClean="0"/>
              <a:t>организационные вопросы по питанию на профессионалов</a:t>
            </a:r>
            <a:r>
              <a:rPr lang="ru-RU" dirty="0" smtClean="0"/>
              <a:t> и  с полным правом наслаждаться самим событием, а не хлопотами;</a:t>
            </a:r>
          </a:p>
          <a:p>
            <a:pPr marL="502920" indent="-457200">
              <a:buAutoNum type="arabicPeriod"/>
            </a:pPr>
            <a:r>
              <a:rPr lang="ru-RU" b="1" dirty="0" smtClean="0"/>
              <a:t>Удивить всех присутствующих  </a:t>
            </a:r>
            <a:r>
              <a:rPr lang="ru-RU" dirty="0" smtClean="0"/>
              <a:t>красивой подачей яств и напитков;</a:t>
            </a:r>
          </a:p>
          <a:p>
            <a:pPr marL="502920" indent="-457200">
              <a:buAutoNum type="arabicPeriod"/>
            </a:pPr>
            <a:r>
              <a:rPr lang="ru-RU" dirty="0" smtClean="0"/>
              <a:t>Придать своему событию </a:t>
            </a:r>
            <a:r>
              <a:rPr lang="ru-RU" b="1" dirty="0" smtClean="0"/>
              <a:t>соответствующий светский статус;</a:t>
            </a:r>
          </a:p>
          <a:p>
            <a:pPr marL="502920" indent="-457200">
              <a:buFont typeface="Arial" pitchFamily="34" charset="0"/>
              <a:buAutoNum type="arabicPeriod"/>
            </a:pPr>
            <a:r>
              <a:rPr lang="ru-RU" dirty="0" smtClean="0"/>
              <a:t>Создать </a:t>
            </a:r>
            <a:r>
              <a:rPr lang="ru-RU" b="1" dirty="0" smtClean="0"/>
              <a:t>атмосферу праздника</a:t>
            </a:r>
            <a:r>
              <a:rPr lang="ru-RU" dirty="0" smtClean="0"/>
              <a:t>, красиво украсить  событие;</a:t>
            </a:r>
          </a:p>
          <a:p>
            <a:pPr marL="502920" indent="-457200">
              <a:buNone/>
            </a:pPr>
            <a:endParaRPr lang="ru-RU" dirty="0" smtClean="0"/>
          </a:p>
          <a:p>
            <a:pPr marL="502920" indent="-457200">
              <a:buAutoNum type="arabicPeriod"/>
            </a:pPr>
            <a:endParaRPr lang="ru-RU" dirty="0"/>
          </a:p>
        </p:txBody>
      </p:sp>
      <p:pic>
        <p:nvPicPr>
          <p:cNvPr id="5" name="Рисунок 4" descr="IMG_9093_новый размер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6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3296"/>
            <a:ext cx="2141170" cy="7647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4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0596" y="1643063"/>
            <a:ext cx="3296817" cy="277653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Что важно учесть </a:t>
            </a:r>
            <a:br>
              <a:rPr lang="ru-RU" sz="3200" b="1" dirty="0" smtClean="0"/>
            </a:br>
            <a:r>
              <a:rPr lang="ru-RU" sz="3200" b="1" dirty="0" smtClean="0"/>
              <a:t>при организации </a:t>
            </a:r>
            <a:r>
              <a:rPr lang="ru-RU" sz="3200" b="1" dirty="0" err="1" smtClean="0"/>
              <a:t>кейтеринга</a:t>
            </a:r>
            <a:r>
              <a:rPr lang="ru-RU" sz="3200" b="1" dirty="0" smtClean="0"/>
              <a:t>?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5 вопросов «на засыпку».</a:t>
            </a:r>
            <a:endParaRPr lang="ru-RU" sz="3200" dirty="0"/>
          </a:p>
        </p:txBody>
      </p:sp>
      <p:pic>
        <p:nvPicPr>
          <p:cNvPr id="5" name="Рисунок 4" descr="01-120-700-450-80.pn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l="14564" r="1456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2" y="4941168"/>
            <a:ext cx="3124201" cy="1231032"/>
          </a:xfrm>
        </p:spPr>
        <p:txBody>
          <a:bodyPr/>
          <a:lstStyle/>
          <a:p>
            <a:r>
              <a:rPr lang="ru-RU" dirty="0" smtClean="0"/>
              <a:t>Выбирая  компанию, которая будет организовывать Вам событие, обязательно задайте  и проясните  следующие  вопросы.</a:t>
            </a:r>
          </a:p>
          <a:p>
            <a:endParaRPr lang="ru-RU" dirty="0"/>
          </a:p>
        </p:txBody>
      </p:sp>
      <p:pic>
        <p:nvPicPr>
          <p:cNvPr id="6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82644" y="260648"/>
            <a:ext cx="2141170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304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004" y="319088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1. Как обеспечивается КАЧЕСТВО и СВЕЖЕСТЬ блюд </a:t>
            </a:r>
            <a:br>
              <a:rPr lang="ru-RU" sz="2000" b="1" dirty="0" smtClean="0"/>
            </a:br>
            <a:r>
              <a:rPr lang="ru-RU" sz="2000" b="1" dirty="0" smtClean="0"/>
              <a:t>(при транспортировке, доставке, возможном ожидании на жаре/холоде и т.д.)?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2004" y="1643063"/>
            <a:ext cx="8244410" cy="4954289"/>
          </a:xfrm>
        </p:spPr>
        <p:txBody>
          <a:bodyPr>
            <a:normAutofit lnSpcReduction="10000"/>
          </a:bodyPr>
          <a:lstStyle/>
          <a:p>
            <a:pPr marL="502920" indent="-457200">
              <a:buNone/>
            </a:pPr>
            <a:r>
              <a:rPr lang="ru-RU" dirty="0" smtClean="0"/>
              <a:t>Бывает, что пообещав Вам свежие, красивые, качественные блюда и напитки, компания не  в состоянии выполнить свои обещания просто потому, что у нее нет специальной посуды и оборудования для сохранности еды при транспортировке и ожидании.</a:t>
            </a:r>
          </a:p>
          <a:p>
            <a:pPr marL="502920" indent="-457200">
              <a:buNone/>
            </a:pPr>
            <a:r>
              <a:rPr lang="ru-RU" dirty="0" smtClean="0"/>
              <a:t>Это значит, что Вы рискуете: </a:t>
            </a:r>
          </a:p>
          <a:p>
            <a:pPr marL="502920" indent="-457200"/>
            <a:r>
              <a:rPr lang="ru-RU" dirty="0" smtClean="0"/>
              <a:t>Блюдо может потерять свою привлекательность и произвести обратное задуманному впечатление на всех гостей;</a:t>
            </a:r>
          </a:p>
          <a:p>
            <a:pPr marL="502920" indent="-457200"/>
            <a:r>
              <a:rPr lang="ru-RU" dirty="0" smtClean="0"/>
              <a:t>Продукты могут потерять свежесть и вкусовые качества , а значит – Ваши гости не получат наслаждение от угощений;</a:t>
            </a:r>
          </a:p>
          <a:p>
            <a:pPr marL="502920" indent="-457200"/>
            <a:r>
              <a:rPr lang="ru-RU" dirty="0" smtClean="0"/>
              <a:t>Если нарушен температурный режим, то блюда могут попросту испортиться, а значит – Вы рискуете  своим здоровьем и здоровьем гостей;</a:t>
            </a:r>
            <a:endParaRPr lang="en-US" dirty="0" smtClean="0"/>
          </a:p>
          <a:p>
            <a:pPr marL="502920" indent="-457200">
              <a:buNone/>
            </a:pPr>
            <a:r>
              <a:rPr lang="ru-RU" b="1" dirty="0" smtClean="0"/>
              <a:t>Совет: Попросите, </a:t>
            </a:r>
            <a:r>
              <a:rPr lang="ru-RU" dirty="0" smtClean="0"/>
              <a:t>чтобы Вам рассказали (и показали!) каким образом гарантируется защита от этих рисков.</a:t>
            </a:r>
          </a:p>
        </p:txBody>
      </p:sp>
      <p:pic>
        <p:nvPicPr>
          <p:cNvPr id="5" name="Рисунок 4" descr="img_7964-139-700-450-80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6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3296"/>
            <a:ext cx="2141170" cy="7647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4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012" y="319088"/>
            <a:ext cx="8172402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2.  Как обеспечена РЕСУРСНАЯ  БАЗА </a:t>
            </a:r>
            <a:r>
              <a:rPr lang="ru-RU" sz="2000" b="1" dirty="0" err="1" smtClean="0"/>
              <a:t>кейтеринг-компании</a:t>
            </a:r>
            <a:r>
              <a:rPr lang="ru-RU" sz="2000" b="1" dirty="0" smtClean="0"/>
              <a:t>? </a:t>
            </a:r>
            <a:br>
              <a:rPr lang="ru-RU" sz="2000" b="1" dirty="0" smtClean="0"/>
            </a:br>
            <a:r>
              <a:rPr lang="ru-RU" sz="2000" b="1" dirty="0" smtClean="0"/>
              <a:t>(другими словами – чьим ресурсом пользуются)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6020" y="1643063"/>
            <a:ext cx="8100394" cy="4954289"/>
          </a:xfrm>
        </p:spPr>
        <p:txBody>
          <a:bodyPr>
            <a:normAutofit lnSpcReduction="10000"/>
          </a:bodyPr>
          <a:lstStyle/>
          <a:p>
            <a:pPr marL="502920" indent="-457200">
              <a:buNone/>
            </a:pPr>
            <a:r>
              <a:rPr lang="ru-RU" dirty="0" smtClean="0"/>
              <a:t>Например, есть ли у компании собственный штат сотрудников, фабрика-кухня, складской комплекс и прочее. </a:t>
            </a:r>
          </a:p>
          <a:p>
            <a:pPr marL="502920" indent="-457200">
              <a:buNone/>
            </a:pPr>
            <a:r>
              <a:rPr lang="ru-RU" dirty="0" smtClean="0"/>
              <a:t>Обычно у </a:t>
            </a:r>
            <a:r>
              <a:rPr lang="ru-RU" dirty="0" err="1" smtClean="0"/>
              <a:t>кейтерингов</a:t>
            </a:r>
            <a:r>
              <a:rPr lang="ru-RU" dirty="0" smtClean="0"/>
              <a:t>, работающих давно, больше и разнообразнее материальная база </a:t>
            </a:r>
            <a:r>
              <a:rPr lang="ru-RU" b="1" dirty="0" smtClean="0"/>
              <a:t>– </a:t>
            </a:r>
            <a:r>
              <a:rPr lang="ru-RU" dirty="0" smtClean="0"/>
              <a:t>текстиль, посуда, мебель и т.д.   </a:t>
            </a:r>
          </a:p>
          <a:p>
            <a:pPr marL="502920" indent="-457200">
              <a:buNone/>
            </a:pPr>
            <a:r>
              <a:rPr lang="ru-RU" dirty="0" smtClean="0"/>
              <a:t>Новички на рынке могут оказаться просто операторами-посредниками, которые  оказывают </a:t>
            </a:r>
            <a:r>
              <a:rPr lang="ru-RU" dirty="0" err="1" smtClean="0"/>
              <a:t>аутсорсинговые</a:t>
            </a:r>
            <a:r>
              <a:rPr lang="ru-RU" dirty="0" smtClean="0"/>
              <a:t> услуги.</a:t>
            </a:r>
          </a:p>
          <a:p>
            <a:pPr>
              <a:buNone/>
            </a:pPr>
            <a:r>
              <a:rPr lang="ru-RU" dirty="0" smtClean="0"/>
              <a:t>Это может ограничивать масштаб и возможности организуемых мероприятий. </a:t>
            </a:r>
          </a:p>
          <a:p>
            <a:pPr>
              <a:buNone/>
            </a:pPr>
            <a:r>
              <a:rPr lang="ru-RU" dirty="0" smtClean="0"/>
              <a:t>Небольшие </a:t>
            </a:r>
            <a:r>
              <a:rPr lang="ru-RU" dirty="0" err="1" smtClean="0"/>
              <a:t>кейтеринговые</a:t>
            </a:r>
            <a:r>
              <a:rPr lang="ru-RU" dirty="0" smtClean="0"/>
              <a:t> компании не могут конкурировать с крупными и опытными в сегменте крупных  и значимых мероприятий, на которых все должно пройти без единой накладки.</a:t>
            </a:r>
          </a:p>
          <a:p>
            <a:pPr>
              <a:buNone/>
            </a:pPr>
            <a:r>
              <a:rPr lang="ru-RU" b="1" dirty="0" smtClean="0"/>
              <a:t>Совет: Спросите,  </a:t>
            </a:r>
            <a:r>
              <a:rPr lang="ru-RU" dirty="0" smtClean="0"/>
              <a:t>какие ресурсы есть у компании, услугами которой Вы планируете воспользоваться?</a:t>
            </a:r>
            <a:endParaRPr lang="ru-RU" dirty="0"/>
          </a:p>
        </p:txBody>
      </p:sp>
      <p:pic>
        <p:nvPicPr>
          <p:cNvPr id="5" name="Рисунок 4" descr="_MG_121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6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3296"/>
            <a:ext cx="2141170" cy="7647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4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004" y="319088"/>
            <a:ext cx="8784976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3. Каким оборудованием и посудой пользуется компания для обслуживания гостей на мероприятии?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94012" y="1643063"/>
            <a:ext cx="8172402" cy="48822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Часто (особенно при </a:t>
            </a:r>
            <a:r>
              <a:rPr lang="ru-RU" dirty="0" err="1" smtClean="0"/>
              <a:t>фуршет-формате</a:t>
            </a:r>
            <a:r>
              <a:rPr lang="ru-RU" dirty="0" smtClean="0"/>
              <a:t>) </a:t>
            </a:r>
            <a:r>
              <a:rPr lang="ru-RU" b="1" dirty="0" smtClean="0"/>
              <a:t>очень важно, </a:t>
            </a:r>
            <a:r>
              <a:rPr lang="ru-RU" dirty="0" smtClean="0"/>
              <a:t>чтобы Ваши гости могли не только вкусно угощаться, но и  УДОБНО перемещаться по площадке, непринужденно общаясь друг с другом. </a:t>
            </a:r>
          </a:p>
          <a:p>
            <a:pPr>
              <a:buNone/>
            </a:pPr>
            <a:r>
              <a:rPr lang="ru-RU" dirty="0" smtClean="0"/>
              <a:t>Если у них в руках будут тяжелые  тарелки (которые хороши за столом), или возникнет неудобство: как держать и тарелку и бокал одновременно, то впечатление от самого события </a:t>
            </a:r>
            <a:r>
              <a:rPr lang="ru-RU" u="sng" dirty="0" smtClean="0"/>
              <a:t>может быть испорчено.</a:t>
            </a:r>
          </a:p>
          <a:p>
            <a:pPr>
              <a:buNone/>
            </a:pPr>
            <a:r>
              <a:rPr lang="ru-RU" dirty="0" smtClean="0"/>
              <a:t>Поэтому – очень важно – чтобы у </a:t>
            </a:r>
            <a:r>
              <a:rPr lang="ru-RU" dirty="0" err="1" smtClean="0"/>
              <a:t>кейтеринг-компании</a:t>
            </a:r>
            <a:r>
              <a:rPr lang="ru-RU" dirty="0" smtClean="0"/>
              <a:t> была </a:t>
            </a:r>
            <a:r>
              <a:rPr lang="ru-RU" b="1" dirty="0" smtClean="0"/>
              <a:t>современная, специальная посуда, оборудование и различные приспособления </a:t>
            </a:r>
            <a:r>
              <a:rPr lang="ru-RU" dirty="0" smtClean="0"/>
              <a:t> для обеспечения максимального удобства при организации угощения и отдыха Ваших гостей.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Попросите</a:t>
            </a:r>
            <a:r>
              <a:rPr lang="ru-RU" dirty="0" smtClean="0"/>
              <a:t> продемонстрировать  посуду, поинтересуйтесь сколько весят тарелки, на которых будет подано угощение.</a:t>
            </a:r>
            <a:endParaRPr lang="ru-RU" dirty="0"/>
          </a:p>
        </p:txBody>
      </p:sp>
      <p:pic>
        <p:nvPicPr>
          <p:cNvPr id="7" name="Рисунок 6" descr="Amuse_buche_1_740x460_cradl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8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3296"/>
            <a:ext cx="2141170" cy="7647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4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996" y="319088"/>
            <a:ext cx="9001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4. С  какими подрядчиками сотрудничает </a:t>
            </a:r>
            <a:br>
              <a:rPr lang="ru-RU" sz="2400" b="1" dirty="0" smtClean="0"/>
            </a:br>
            <a:r>
              <a:rPr lang="ru-RU" sz="2400" b="1" dirty="0" err="1" smtClean="0"/>
              <a:t>кейтеринг-компания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5980" y="1643063"/>
            <a:ext cx="8460434" cy="48102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Не секрет, что ни одна компания, которая представляет </a:t>
            </a:r>
            <a:r>
              <a:rPr lang="ru-RU" dirty="0" err="1" smtClean="0"/>
              <a:t>кейтеринговые</a:t>
            </a:r>
            <a:r>
              <a:rPr lang="ru-RU" dirty="0" smtClean="0"/>
              <a:t> услуги, не сможет организовать мероприятие «под ключ» (т.е. сделать все-все-все, что необходимо для Вашего мероприятия).</a:t>
            </a:r>
          </a:p>
          <a:p>
            <a:pPr>
              <a:buNone/>
            </a:pPr>
            <a:r>
              <a:rPr lang="ru-RU" dirty="0" smtClean="0"/>
              <a:t>Кроме непосредственно угощений могут потребоваться различные шатры, оформление цветами, шарами,  организация и проведение шоу – да мало ли чего еще!</a:t>
            </a:r>
          </a:p>
          <a:p>
            <a:pPr>
              <a:buNone/>
            </a:pPr>
            <a:r>
              <a:rPr lang="ru-RU" dirty="0" smtClean="0"/>
              <a:t>Уровень, репутация компаний-подрядчиков, которые  участвуют в создании Вашего события – это гарантия безупречного результата в итоге.</a:t>
            </a:r>
          </a:p>
          <a:p>
            <a:pPr>
              <a:buNone/>
            </a:pPr>
            <a:r>
              <a:rPr lang="ru-RU" b="1" dirty="0" smtClean="0"/>
              <a:t>Поинтересуйтесь </a:t>
            </a:r>
            <a:r>
              <a:rPr lang="ru-RU" dirty="0" smtClean="0"/>
              <a:t>– кто  является партнерами-организаторами? Как говорится – скажи мне кто твой партнер…</a:t>
            </a:r>
            <a:endParaRPr lang="ru-RU" dirty="0"/>
          </a:p>
        </p:txBody>
      </p:sp>
      <p:pic>
        <p:nvPicPr>
          <p:cNvPr id="10" name="Picture 2" descr="C:\Users\Маша\Desktop\ПАРАДИЗ\paradise_catering_log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93296"/>
            <a:ext cx="2141170" cy="7647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622804" y="6453336"/>
            <a:ext cx="18002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hlinkClick r:id="rId3" action="ppaction://hlinksldjump"/>
              </a:rPr>
              <a:t>Вернуться к содержанию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i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901023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Рабочий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94EB11-824E-40C6-8823-566365C0D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TS102901023</Template>
  <TotalTime>0</TotalTime>
  <Words>1223</Words>
  <Application>Microsoft Office PowerPoint</Application>
  <PresentationFormat>Произвольный</PresentationFormat>
  <Paragraphs>155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TS102901023</vt:lpstr>
      <vt:lpstr>Кейтеринг:  сервис  с  доставкой</vt:lpstr>
      <vt:lpstr>СОДЕРЖАНИЕ</vt:lpstr>
      <vt:lpstr>Что такое КЕЙТЕРИНГ и когда он нужен</vt:lpstr>
      <vt:lpstr>5 причин  заказать  кейтеринг на свое событие</vt:lpstr>
      <vt:lpstr>Что важно учесть  при организации кейтеринга?  5 вопросов «на засыпку».</vt:lpstr>
      <vt:lpstr>1. Как обеспечивается КАЧЕСТВО и СВЕЖЕСТЬ блюд  (при транспортировке, доставке, возможном ожидании на жаре/холоде и т.д.)?</vt:lpstr>
      <vt:lpstr>2.  Как обеспечена РЕСУРСНАЯ  БАЗА кейтеринг-компании?  (другими словами – чьим ресурсом пользуются)</vt:lpstr>
      <vt:lpstr>3. Каким оборудованием и посудой пользуется компания для обслуживания гостей на мероприятии?</vt:lpstr>
      <vt:lpstr>4. С  какими подрядчиками сотрудничает  кейтеринг-компания?</vt:lpstr>
      <vt:lpstr>5. Какой опыт организации кейтеринговых мероприятий имеет  компания?</vt:lpstr>
      <vt:lpstr>Наши предложения по организации Вашего события</vt:lpstr>
      <vt:lpstr>КАК мы предлагаем взаимодействовать:</vt:lpstr>
      <vt:lpstr>Сколько стоит  отличный кейтеринг?</vt:lpstr>
      <vt:lpstr>Эксклюзивное предложение</vt:lpstr>
      <vt:lpstr>                         Объекты и модели от </vt:lpstr>
      <vt:lpstr>Примеры наших работ</vt:lpstr>
      <vt:lpstr> Candy-Bar:   стилизованное оформление сладкого стола </vt:lpstr>
      <vt:lpstr> Candy-Bar:   стилизованное оформление сладкого стола  для детей</vt:lpstr>
      <vt:lpstr>Подача блюд в современной посуде от компании Duni</vt:lpstr>
      <vt:lpstr> Автосалон Mercedes-Benz: презентация GL-Class, фуршет для гостей.</vt:lpstr>
      <vt:lpstr>Кофе-брейк: оформление стола</vt:lpstr>
      <vt:lpstr>Фуршет: примеры оформления столов</vt:lpstr>
      <vt:lpstr>Фуршет: примеры оформления столов</vt:lpstr>
      <vt:lpstr>Фуршет: примеры оформления столов</vt:lpstr>
      <vt:lpstr>Фуршет: примеры оформления столов</vt:lpstr>
      <vt:lpstr>Слайд 26</vt:lpstr>
      <vt:lpstr>Наши замечательные клиенты</vt:lpstr>
      <vt:lpstr>Некоторые наши  корпоративные клиенты в 2012 году</vt:lpstr>
      <vt:lpstr>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2013-03-25T09:38:25Z</dcterms:created>
  <dcterms:modified xsi:type="dcterms:W3CDTF">2013-03-26T06:19:54Z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</Properties>
</file>